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Montserrat"/>
      <p:regular r:id="rId27"/>
      <p:bold r:id="rId28"/>
      <p:italic r:id="rId29"/>
      <p:boldItalic r:id="rId30"/>
    </p:embeddedFont>
    <p:embeddedFont>
      <p:font typeface="Lato"/>
      <p:regular r:id="rId31"/>
      <p:bold r:id="rId32"/>
      <p:italic r:id="rId33"/>
      <p:boldItalic r:id="rId34"/>
    </p:embeddedFont>
    <p:embeddedFont>
      <p:font typeface="Average"/>
      <p:regular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font" Target="fonts/Montserrat-boldItalic.fntdata"/><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35" Type="http://schemas.openxmlformats.org/officeDocument/2006/relationships/font" Target="fonts/Average-regular.fntdata"/><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g87d1228245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87d1228245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Google Shape;371;g1f8799739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1f8799739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g70228dec0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70228dec0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70228dec0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70228dec0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9" name="Shape 419"/>
        <p:cNvGrpSpPr/>
        <p:nvPr/>
      </p:nvGrpSpPr>
      <p:grpSpPr>
        <a:xfrm>
          <a:off x="0" y="0"/>
          <a:ext cx="0" cy="0"/>
          <a:chOff x="0" y="0"/>
          <a:chExt cx="0" cy="0"/>
        </a:xfrm>
      </p:grpSpPr>
      <p:sp>
        <p:nvSpPr>
          <p:cNvPr id="420" name="Google Shape;420;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70228dec0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70228dec0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87d122824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87d122824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87d1228245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87d1228245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mc:AlternateContent>
    <mc:Choice Requires="p14">
      <p:transition spd="slow" p14:dur="14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hyperlink" Target="https://developer.amazon.com/alexa/console/ask/build/custom/amzn1.ask.skill.b5ec958f-cbbd-46ea-bdfb-9ae937f69d96/development/en_US/endpoint" TargetMode="External"/><Relationship Id="rId4" Type="http://schemas.openxmlformats.org/officeDocument/2006/relationships/hyperlink" Target="https://www.awseducate.com/student/s/awssite" TargetMode="External"/><Relationship Id="rId5" Type="http://schemas.openxmlformats.org/officeDocument/2006/relationships/hyperlink" Target="https://docs.aws.amazon.com/lambda/latest/dg/lambda-java.html" TargetMode="External"/><Relationship Id="rId6" Type="http://schemas.openxmlformats.org/officeDocument/2006/relationships/hyperlink" Target="https://docs.aws.amazon.co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6.jpg"/><Relationship Id="rId4" Type="http://schemas.openxmlformats.org/officeDocument/2006/relationships/image" Target="../media/image8.jpg"/><Relationship Id="rId5" Type="http://schemas.openxmlformats.org/officeDocument/2006/relationships/image" Target="../media/image10.jpg"/><Relationship Id="rId6" Type="http://schemas.openxmlformats.org/officeDocument/2006/relationships/image" Target="../media/image9.jpg"/><Relationship Id="rId7"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xml"/><Relationship Id="rId4" Type="http://schemas.openxmlformats.org/officeDocument/2006/relationships/slide" Target="/ppt/slides/slide5.xml"/><Relationship Id="rId5" Type="http://schemas.openxmlformats.org/officeDocument/2006/relationships/slide" Target="/ppt/slides/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460950" y="1197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Alexa </a:t>
            </a:r>
            <a:endParaRPr/>
          </a:p>
          <a:p>
            <a:pPr indent="0" lvl="0" marL="0" rtl="0" algn="l">
              <a:spcBef>
                <a:spcPts val="0"/>
              </a:spcBef>
              <a:spcAft>
                <a:spcPts val="0"/>
              </a:spcAft>
              <a:buNone/>
            </a:pPr>
            <a:r>
              <a:rPr lang="en-GB"/>
              <a:t>Drone Pilot</a:t>
            </a:r>
            <a:endParaRPr/>
          </a:p>
        </p:txBody>
      </p:sp>
      <p:sp>
        <p:nvSpPr>
          <p:cNvPr id="229" name="Google Shape;229;p17"/>
          <p:cNvSpPr txBox="1"/>
          <p:nvPr>
            <p:ph idx="1" type="subTitle"/>
          </p:nvPr>
        </p:nvSpPr>
        <p:spPr>
          <a:xfrm>
            <a:off x="6212525" y="3157300"/>
            <a:ext cx="3470700" cy="506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500"/>
              <a:t>Manush Parikh  (17IT061)</a:t>
            </a:r>
            <a:endParaRPr sz="1500"/>
          </a:p>
          <a:p>
            <a:pPr indent="0" lvl="0" marL="0" rtl="0" algn="l">
              <a:lnSpc>
                <a:spcPct val="100000"/>
              </a:lnSpc>
              <a:spcBef>
                <a:spcPts val="800"/>
              </a:spcBef>
              <a:spcAft>
                <a:spcPts val="0"/>
              </a:spcAft>
              <a:buNone/>
            </a:pPr>
            <a:r>
              <a:rPr lang="en-GB" sz="1500"/>
              <a:t>Shrey Parekh (17IT059)</a:t>
            </a:r>
            <a:endParaRPr sz="1500"/>
          </a:p>
          <a:p>
            <a:pPr indent="0" lvl="0" marL="0" rtl="0" algn="l">
              <a:lnSpc>
                <a:spcPct val="100000"/>
              </a:lnSpc>
              <a:spcBef>
                <a:spcPts val="800"/>
              </a:spcBef>
              <a:spcAft>
                <a:spcPts val="0"/>
              </a:spcAft>
              <a:buNone/>
            </a:pPr>
            <a:r>
              <a:rPr lang="en-GB" sz="1500"/>
              <a:t>Rohan Modi (17IT056)</a:t>
            </a:r>
            <a:endParaRPr sz="1500"/>
          </a:p>
          <a:p>
            <a:pPr indent="0" lvl="0" marL="0" rtl="0" algn="l">
              <a:lnSpc>
                <a:spcPct val="100000"/>
              </a:lnSpc>
              <a:spcBef>
                <a:spcPts val="800"/>
              </a:spcBef>
              <a:spcAft>
                <a:spcPts val="0"/>
              </a:spcAft>
              <a:buNone/>
            </a:pPr>
            <a:r>
              <a:t/>
            </a:r>
            <a:endParaRPr sz="1500"/>
          </a:p>
          <a:p>
            <a:pPr indent="0" lvl="0" marL="0" rtl="0" algn="l">
              <a:lnSpc>
                <a:spcPct val="115000"/>
              </a:lnSpc>
              <a:spcBef>
                <a:spcPts val="1000"/>
              </a:spcBef>
              <a:spcAft>
                <a:spcPts val="1600"/>
              </a:spcAft>
              <a:buNone/>
            </a:pPr>
            <a:r>
              <a:rPr lang="en-GB" sz="1500"/>
              <a:t>Guided By Sandip Patel</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Google Shape;331;p26"/>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Tools And Technologies:</a:t>
            </a:r>
            <a:endParaRPr/>
          </a:p>
        </p:txBody>
      </p:sp>
      <p:sp>
        <p:nvSpPr>
          <p:cNvPr id="332" name="Google Shape;332;p26"/>
          <p:cNvSpPr txBox="1"/>
          <p:nvPr>
            <p:ph idx="1" type="subTitle"/>
          </p:nvPr>
        </p:nvSpPr>
        <p:spPr>
          <a:xfrm>
            <a:off x="1297500" y="934650"/>
            <a:ext cx="6750600" cy="437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a:p>
        </p:txBody>
      </p:sp>
      <p:sp>
        <p:nvSpPr>
          <p:cNvPr id="333" name="Google Shape;333;p26"/>
          <p:cNvSpPr txBox="1"/>
          <p:nvPr>
            <p:ph idx="2" type="body"/>
          </p:nvPr>
        </p:nvSpPr>
        <p:spPr>
          <a:xfrm>
            <a:off x="1145100" y="1732975"/>
            <a:ext cx="2391600" cy="275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Arial"/>
              <a:buChar char="-"/>
            </a:pPr>
            <a:r>
              <a:rPr lang="en-GB" sz="2000">
                <a:latin typeface="Arial"/>
                <a:ea typeface="Arial"/>
                <a:cs typeface="Arial"/>
                <a:sym typeface="Arial"/>
              </a:rPr>
              <a:t>Alexa</a:t>
            </a:r>
            <a:endParaRPr sz="2000">
              <a:latin typeface="Arial"/>
              <a:ea typeface="Arial"/>
              <a:cs typeface="Arial"/>
              <a:sym typeface="Arial"/>
            </a:endParaRPr>
          </a:p>
          <a:p>
            <a:pPr indent="-355600" lvl="0" marL="457200" rtl="0" algn="l">
              <a:spcBef>
                <a:spcPts val="0"/>
              </a:spcBef>
              <a:spcAft>
                <a:spcPts val="0"/>
              </a:spcAft>
              <a:buSzPts val="2000"/>
              <a:buFont typeface="Arial"/>
              <a:buChar char="-"/>
            </a:pPr>
            <a:r>
              <a:rPr lang="en-GB" sz="2000">
                <a:latin typeface="Arial"/>
                <a:ea typeface="Arial"/>
                <a:cs typeface="Arial"/>
                <a:sym typeface="Arial"/>
              </a:rPr>
              <a:t>Drone</a:t>
            </a:r>
            <a:endParaRPr sz="2000">
              <a:latin typeface="Arial"/>
              <a:ea typeface="Arial"/>
              <a:cs typeface="Arial"/>
              <a:sym typeface="Arial"/>
            </a:endParaRPr>
          </a:p>
          <a:p>
            <a:pPr indent="-355600" lvl="0" marL="457200" rtl="0" algn="l">
              <a:spcBef>
                <a:spcPts val="0"/>
              </a:spcBef>
              <a:spcAft>
                <a:spcPts val="0"/>
              </a:spcAft>
              <a:buSzPts val="2000"/>
              <a:buFont typeface="Arial"/>
              <a:buChar char="-"/>
            </a:pPr>
            <a:r>
              <a:rPr lang="en-GB" sz="2000">
                <a:latin typeface="Arial"/>
                <a:ea typeface="Arial"/>
                <a:cs typeface="Arial"/>
                <a:sym typeface="Arial"/>
              </a:rPr>
              <a:t>Mobile </a:t>
            </a:r>
            <a:endParaRPr sz="2000">
              <a:latin typeface="Arial"/>
              <a:ea typeface="Arial"/>
              <a:cs typeface="Arial"/>
              <a:sym typeface="Arial"/>
            </a:endParaRPr>
          </a:p>
          <a:p>
            <a:pPr indent="-355600" lvl="0" marL="457200" rtl="0" algn="l">
              <a:spcBef>
                <a:spcPts val="0"/>
              </a:spcBef>
              <a:spcAft>
                <a:spcPts val="0"/>
              </a:spcAft>
              <a:buSzPts val="2000"/>
              <a:buFont typeface="Arial"/>
              <a:buChar char="-"/>
            </a:pPr>
            <a:r>
              <a:rPr lang="en-GB" sz="2000">
                <a:latin typeface="Arial"/>
                <a:ea typeface="Arial"/>
                <a:cs typeface="Arial"/>
                <a:sym typeface="Arial"/>
              </a:rPr>
              <a:t>AWS Account</a:t>
            </a:r>
            <a:endParaRPr sz="2000">
              <a:latin typeface="Arial"/>
              <a:ea typeface="Arial"/>
              <a:cs typeface="Arial"/>
              <a:sym typeface="Arial"/>
            </a:endParaRPr>
          </a:p>
          <a:p>
            <a:pPr indent="-355600" lvl="0" marL="457200" rtl="0" algn="l">
              <a:spcBef>
                <a:spcPts val="0"/>
              </a:spcBef>
              <a:spcAft>
                <a:spcPts val="0"/>
              </a:spcAft>
              <a:buSzPts val="2000"/>
              <a:buFont typeface="Arial"/>
              <a:buChar char="-"/>
            </a:pPr>
            <a:r>
              <a:rPr lang="en-GB" sz="2000">
                <a:latin typeface="Arial"/>
                <a:ea typeface="Arial"/>
                <a:cs typeface="Arial"/>
                <a:sym typeface="Arial"/>
              </a:rPr>
              <a:t>Alexa Skill</a:t>
            </a:r>
            <a:endParaRPr sz="2000">
              <a:latin typeface="Arial"/>
              <a:ea typeface="Arial"/>
              <a:cs typeface="Arial"/>
              <a:sym typeface="Arial"/>
            </a:endParaRPr>
          </a:p>
        </p:txBody>
      </p:sp>
      <p:grpSp>
        <p:nvGrpSpPr>
          <p:cNvPr id="334" name="Google Shape;334;p26"/>
          <p:cNvGrpSpPr/>
          <p:nvPr/>
        </p:nvGrpSpPr>
        <p:grpSpPr>
          <a:xfrm>
            <a:off x="3517188" y="1656777"/>
            <a:ext cx="3462484" cy="2672600"/>
            <a:chOff x="3553042" y="1657806"/>
            <a:chExt cx="3461100" cy="2671532"/>
          </a:xfrm>
        </p:grpSpPr>
        <p:sp>
          <p:nvSpPr>
            <p:cNvPr id="335" name="Google Shape;335;p2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26"/>
          <p:cNvGrpSpPr/>
          <p:nvPr/>
        </p:nvGrpSpPr>
        <p:grpSpPr>
          <a:xfrm>
            <a:off x="7302801" y="3293986"/>
            <a:ext cx="570528" cy="1135689"/>
            <a:chOff x="9543736" y="4486132"/>
            <a:chExt cx="570300" cy="1135235"/>
          </a:xfrm>
        </p:grpSpPr>
        <p:sp>
          <p:nvSpPr>
            <p:cNvPr id="344" name="Google Shape;344;p26"/>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6"/>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6"/>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6"/>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8" name="Google Shape;348;p26"/>
          <p:cNvPicPr preferRelativeResize="0"/>
          <p:nvPr/>
        </p:nvPicPr>
        <p:blipFill rotWithShape="1">
          <a:blip r:embed="rId3">
            <a:alphaModFix/>
          </a:blip>
          <a:srcRect b="36733" l="41330" r="47980" t="42211"/>
          <a:stretch/>
        </p:blipFill>
        <p:spPr>
          <a:xfrm>
            <a:off x="7215461" y="3225680"/>
            <a:ext cx="745200" cy="1272300"/>
          </a:xfrm>
          <a:prstGeom prst="round2SameRect">
            <a:avLst>
              <a:gd fmla="val 0" name="adj1"/>
              <a:gd fmla="val 0" name="adj2"/>
            </a:avLst>
          </a:prstGeom>
          <a:noFill/>
          <a:ln>
            <a:noFill/>
          </a:ln>
        </p:spPr>
      </p:pic>
      <p:sp>
        <p:nvSpPr>
          <p:cNvPr id="349" name="Google Shape;349;p26"/>
          <p:cNvSpPr/>
          <p:nvPr/>
        </p:nvSpPr>
        <p:spPr>
          <a:xfrm flipH="1">
            <a:off x="7128125" y="3222700"/>
            <a:ext cx="745200" cy="128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0" name="Google Shape;350;p26"/>
          <p:cNvPicPr preferRelativeResize="0"/>
          <p:nvPr/>
        </p:nvPicPr>
        <p:blipFill>
          <a:blip r:embed="rId4">
            <a:alphaModFix/>
          </a:blip>
          <a:stretch>
            <a:fillRect/>
          </a:stretch>
        </p:blipFill>
        <p:spPr>
          <a:xfrm>
            <a:off x="3517200" y="1199975"/>
            <a:ext cx="3462474" cy="24415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Google Shape;355;p27"/>
          <p:cNvSpPr txBox="1"/>
          <p:nvPr>
            <p:ph idx="2" type="title"/>
          </p:nvPr>
        </p:nvSpPr>
        <p:spPr>
          <a:xfrm>
            <a:off x="459300" y="1450100"/>
            <a:ext cx="34905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Functional Requirements</a:t>
            </a:r>
            <a:endParaRPr sz="1800"/>
          </a:p>
        </p:txBody>
      </p:sp>
      <p:sp>
        <p:nvSpPr>
          <p:cNvPr id="356" name="Google Shape;356;p27"/>
          <p:cNvSpPr txBox="1"/>
          <p:nvPr>
            <p:ph type="title"/>
          </p:nvPr>
        </p:nvSpPr>
        <p:spPr>
          <a:xfrm>
            <a:off x="434700" y="1924850"/>
            <a:ext cx="2844900" cy="17973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a:t>Voice </a:t>
            </a:r>
            <a:r>
              <a:rPr lang="en-GB"/>
              <a:t>Control</a:t>
            </a:r>
            <a:r>
              <a:rPr lang="en-GB"/>
              <a:t> of the Drone</a:t>
            </a:r>
            <a:endParaRPr/>
          </a:p>
          <a:p>
            <a:pPr indent="-342900" lvl="0" marL="457200" rtl="0" algn="l">
              <a:lnSpc>
                <a:spcPct val="115000"/>
              </a:lnSpc>
              <a:spcBef>
                <a:spcPts val="0"/>
              </a:spcBef>
              <a:spcAft>
                <a:spcPts val="0"/>
              </a:spcAft>
              <a:buSzPts val="1800"/>
              <a:buChar char="-"/>
            </a:pPr>
            <a:r>
              <a:rPr lang="en-GB"/>
              <a:t>App configuration</a:t>
            </a:r>
            <a:endParaRPr/>
          </a:p>
          <a:p>
            <a:pPr indent="-342900" lvl="0" marL="457200" rtl="0" algn="l">
              <a:lnSpc>
                <a:spcPct val="115000"/>
              </a:lnSpc>
              <a:spcBef>
                <a:spcPts val="0"/>
              </a:spcBef>
              <a:spcAft>
                <a:spcPts val="0"/>
              </a:spcAft>
              <a:buSzPts val="1800"/>
              <a:buChar char="-"/>
            </a:pPr>
            <a:r>
              <a:rPr lang="en-GB"/>
              <a:t>Alexa Skill</a:t>
            </a:r>
            <a:endParaRPr/>
          </a:p>
          <a:p>
            <a:pPr indent="-342900" lvl="0" marL="457200" rtl="0" algn="l">
              <a:lnSpc>
                <a:spcPct val="115000"/>
              </a:lnSpc>
              <a:spcBef>
                <a:spcPts val="0"/>
              </a:spcBef>
              <a:spcAft>
                <a:spcPts val="0"/>
              </a:spcAft>
              <a:buSzPts val="1800"/>
              <a:buChar char="-"/>
            </a:pPr>
            <a:r>
              <a:rPr lang="en-GB"/>
              <a:t>Develop Utterances</a:t>
            </a:r>
            <a:endParaRPr/>
          </a:p>
          <a:p>
            <a:pPr indent="-342900" lvl="0" marL="457200" rtl="0" algn="l">
              <a:lnSpc>
                <a:spcPct val="115000"/>
              </a:lnSpc>
              <a:spcBef>
                <a:spcPts val="0"/>
              </a:spcBef>
              <a:spcAft>
                <a:spcPts val="0"/>
              </a:spcAft>
              <a:buSzPts val="1800"/>
              <a:buChar char="-"/>
            </a:pPr>
            <a:r>
              <a:rPr lang="en-GB"/>
              <a:t>Cognito Authentication</a:t>
            </a:r>
            <a:endParaRPr/>
          </a:p>
        </p:txBody>
      </p:sp>
      <p:sp>
        <p:nvSpPr>
          <p:cNvPr id="357" name="Google Shape;357;p27"/>
          <p:cNvSpPr txBox="1"/>
          <p:nvPr>
            <p:ph idx="1" type="body"/>
          </p:nvPr>
        </p:nvSpPr>
        <p:spPr>
          <a:xfrm>
            <a:off x="5721875" y="2001050"/>
            <a:ext cx="2844900" cy="1797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sz="1800"/>
              <a:t>High Availability</a:t>
            </a:r>
            <a:endParaRPr sz="1800"/>
          </a:p>
          <a:p>
            <a:pPr indent="-342900" lvl="0" marL="457200" rtl="0" algn="l">
              <a:spcBef>
                <a:spcPts val="0"/>
              </a:spcBef>
              <a:spcAft>
                <a:spcPts val="0"/>
              </a:spcAft>
              <a:buSzPts val="1800"/>
              <a:buChar char="-"/>
            </a:pPr>
            <a:r>
              <a:rPr lang="en-GB" sz="1800"/>
              <a:t>Scalable to multiple API invocation</a:t>
            </a:r>
            <a:endParaRPr sz="1800"/>
          </a:p>
          <a:p>
            <a:pPr indent="-342900" lvl="0" marL="457200" rtl="0" algn="l">
              <a:spcBef>
                <a:spcPts val="0"/>
              </a:spcBef>
              <a:spcAft>
                <a:spcPts val="0"/>
              </a:spcAft>
              <a:buSzPts val="1800"/>
              <a:buChar char="-"/>
            </a:pPr>
            <a:r>
              <a:rPr lang="en-GB" sz="1800"/>
              <a:t>More secure linkage</a:t>
            </a:r>
            <a:endParaRPr sz="1800"/>
          </a:p>
          <a:p>
            <a:pPr indent="-342900" lvl="0" marL="457200" rtl="0" algn="l">
              <a:spcBef>
                <a:spcPts val="0"/>
              </a:spcBef>
              <a:spcAft>
                <a:spcPts val="0"/>
              </a:spcAft>
              <a:buSzPts val="1800"/>
              <a:buChar char="-"/>
            </a:pPr>
            <a:r>
              <a:rPr lang="en-GB" sz="1800"/>
              <a:t>More security over the drone network</a:t>
            </a:r>
            <a:endParaRPr sz="1800"/>
          </a:p>
          <a:p>
            <a:pPr indent="-342900" lvl="0" marL="457200" rtl="0" algn="l">
              <a:spcBef>
                <a:spcPts val="0"/>
              </a:spcBef>
              <a:spcAft>
                <a:spcPts val="0"/>
              </a:spcAft>
              <a:buSzPts val="1800"/>
              <a:buChar char="-"/>
            </a:pPr>
            <a:r>
              <a:rPr lang="en-GB" sz="1800"/>
              <a:t>Authentication can be done in AWS console based on IAM Role</a:t>
            </a:r>
            <a:endParaRPr sz="1800"/>
          </a:p>
        </p:txBody>
      </p:sp>
      <p:grpSp>
        <p:nvGrpSpPr>
          <p:cNvPr id="358" name="Google Shape;358;p27"/>
          <p:cNvGrpSpPr/>
          <p:nvPr/>
        </p:nvGrpSpPr>
        <p:grpSpPr>
          <a:xfrm>
            <a:off x="3735320" y="1050307"/>
            <a:ext cx="1662185" cy="3304690"/>
            <a:chOff x="3983627" y="1676395"/>
            <a:chExt cx="1449538" cy="2881914"/>
          </a:xfrm>
        </p:grpSpPr>
        <p:sp>
          <p:nvSpPr>
            <p:cNvPr id="359" name="Google Shape;359;p27"/>
            <p:cNvSpPr/>
            <p:nvPr/>
          </p:nvSpPr>
          <p:spPr>
            <a:xfrm rot="-5400000">
              <a:off x="3276827" y="2404608"/>
              <a:ext cx="2860500" cy="14469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7"/>
            <p:cNvSpPr/>
            <p:nvPr/>
          </p:nvSpPr>
          <p:spPr>
            <a:xfrm rot="-5400000">
              <a:off x="3279465" y="2383195"/>
              <a:ext cx="2860500" cy="14469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7"/>
            <p:cNvSpPr/>
            <p:nvPr/>
          </p:nvSpPr>
          <p:spPr>
            <a:xfrm>
              <a:off x="4473243" y="4300359"/>
              <a:ext cx="472800" cy="768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2" name="Google Shape;362;p27"/>
          <p:cNvPicPr preferRelativeResize="0"/>
          <p:nvPr/>
        </p:nvPicPr>
        <p:blipFill>
          <a:blip r:embed="rId3">
            <a:alphaModFix/>
          </a:blip>
          <a:stretch>
            <a:fillRect/>
          </a:stretch>
        </p:blipFill>
        <p:spPr>
          <a:xfrm>
            <a:off x="3700475" y="970400"/>
            <a:ext cx="1937175" cy="3384600"/>
          </a:xfrm>
          <a:prstGeom prst="rect">
            <a:avLst/>
          </a:prstGeom>
          <a:noFill/>
          <a:ln>
            <a:noFill/>
          </a:ln>
        </p:spPr>
      </p:pic>
      <p:sp>
        <p:nvSpPr>
          <p:cNvPr id="363" name="Google Shape;363;p27"/>
          <p:cNvSpPr txBox="1"/>
          <p:nvPr>
            <p:ph idx="2" type="title"/>
          </p:nvPr>
        </p:nvSpPr>
        <p:spPr>
          <a:xfrm>
            <a:off x="5492125" y="1450100"/>
            <a:ext cx="40542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000000"/>
                </a:solidFill>
              </a:rPr>
              <a:t>Non-</a:t>
            </a:r>
            <a:r>
              <a:rPr lang="en-GB" sz="1800">
                <a:solidFill>
                  <a:srgbClr val="000000"/>
                </a:solidFill>
              </a:rPr>
              <a:t>Functional Requirements</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Google Shape;368;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AWS Cognito</a:t>
            </a:r>
            <a:endParaRPr/>
          </a:p>
        </p:txBody>
      </p:sp>
      <p:pic>
        <p:nvPicPr>
          <p:cNvPr id="369" name="Google Shape;369;p28"/>
          <p:cNvPicPr preferRelativeResize="0"/>
          <p:nvPr/>
        </p:nvPicPr>
        <p:blipFill>
          <a:blip r:embed="rId3">
            <a:alphaModFix/>
          </a:blip>
          <a:stretch>
            <a:fillRect/>
          </a:stretch>
        </p:blipFill>
        <p:spPr>
          <a:xfrm>
            <a:off x="2284675" y="1091937"/>
            <a:ext cx="4574650" cy="3549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3" name="Shape 373"/>
        <p:cNvGrpSpPr/>
        <p:nvPr/>
      </p:nvGrpSpPr>
      <p:grpSpPr>
        <a:xfrm>
          <a:off x="0" y="0"/>
          <a:ext cx="0" cy="0"/>
          <a:chOff x="0" y="0"/>
          <a:chExt cx="0" cy="0"/>
        </a:xfrm>
      </p:grpSpPr>
      <p:sp>
        <p:nvSpPr>
          <p:cNvPr id="374" name="Google Shape;374;p29"/>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Learning</a:t>
            </a:r>
            <a:endParaRPr sz="2000"/>
          </a:p>
        </p:txBody>
      </p:sp>
      <p:sp>
        <p:nvSpPr>
          <p:cNvPr id="375" name="Google Shape;375;p29"/>
          <p:cNvSpPr txBox="1"/>
          <p:nvPr>
            <p:ph type="title"/>
          </p:nvPr>
        </p:nvSpPr>
        <p:spPr>
          <a:xfrm>
            <a:off x="702850" y="1708625"/>
            <a:ext cx="7771200" cy="14709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lang="en-GB" sz="1600"/>
              <a:t>This Project made us aware about the available services and Cloud Structure. I l</a:t>
            </a:r>
            <a:r>
              <a:rPr lang="en-GB" sz="1600"/>
              <a:t>earned</a:t>
            </a:r>
            <a:r>
              <a:rPr lang="en-GB" sz="1600"/>
              <a:t> to develop Alexa Skill and apply concepts of mobile computing. We learned about authentication using Coginto and how can we use android sdk for the same.</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Google Shape;380;p30"/>
          <p:cNvSpPr txBox="1"/>
          <p:nvPr>
            <p:ph type="title"/>
          </p:nvPr>
        </p:nvSpPr>
        <p:spPr>
          <a:xfrm>
            <a:off x="702850" y="1708625"/>
            <a:ext cx="8066400" cy="1470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a:t>Extending the project over real environment and </a:t>
            </a:r>
            <a:r>
              <a:rPr lang="en-GB"/>
              <a:t>applying</a:t>
            </a:r>
            <a:r>
              <a:rPr lang="en-GB"/>
              <a:t> it to fleet of drones and increasing the security of the calls and invocation. Implementing </a:t>
            </a:r>
            <a:r>
              <a:rPr lang="en-GB"/>
              <a:t>surveillance system using drones which can be controlled by voice commands.</a:t>
            </a:r>
            <a:r>
              <a:rPr lang="en-GB"/>
              <a:t> </a:t>
            </a:r>
            <a:endParaRPr/>
          </a:p>
        </p:txBody>
      </p:sp>
      <p:sp>
        <p:nvSpPr>
          <p:cNvPr id="381" name="Google Shape;381;p30"/>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Future Scope</a:t>
            </a:r>
            <a:endParaRPr sz="2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timeline</a:t>
            </a:r>
            <a:endParaRPr/>
          </a:p>
        </p:txBody>
      </p:sp>
      <p:sp>
        <p:nvSpPr>
          <p:cNvPr id="387" name="Google Shape;387;p31"/>
          <p:cNvSpPr txBox="1"/>
          <p:nvPr/>
        </p:nvSpPr>
        <p:spPr>
          <a:xfrm>
            <a:off x="1530681" y="1900925"/>
            <a:ext cx="639000" cy="24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DEC</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388" name="Google Shape;388;p31"/>
          <p:cNvSpPr txBox="1"/>
          <p:nvPr/>
        </p:nvSpPr>
        <p:spPr>
          <a:xfrm>
            <a:off x="1297499" y="3203119"/>
            <a:ext cx="1384800" cy="45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Understanding the problem</a:t>
            </a:r>
            <a:endParaRPr sz="1000">
              <a:solidFill>
                <a:srgbClr val="FFFFFF"/>
              </a:solidFill>
              <a:latin typeface="Roboto"/>
              <a:ea typeface="Roboto"/>
              <a:cs typeface="Roboto"/>
              <a:sym typeface="Roboto"/>
            </a:endParaRPr>
          </a:p>
        </p:txBody>
      </p:sp>
      <p:sp>
        <p:nvSpPr>
          <p:cNvPr id="389" name="Google Shape;389;p31"/>
          <p:cNvSpPr txBox="1"/>
          <p:nvPr/>
        </p:nvSpPr>
        <p:spPr>
          <a:xfrm>
            <a:off x="1297499" y="3575427"/>
            <a:ext cx="1384800" cy="7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t/>
            </a:r>
            <a:endParaRPr sz="800">
              <a:solidFill>
                <a:srgbClr val="FFFFFF"/>
              </a:solidFill>
              <a:latin typeface="Roboto"/>
              <a:ea typeface="Roboto"/>
              <a:cs typeface="Roboto"/>
              <a:sym typeface="Roboto"/>
            </a:endParaRPr>
          </a:p>
        </p:txBody>
      </p:sp>
      <p:sp>
        <p:nvSpPr>
          <p:cNvPr id="390" name="Google Shape;390;p31"/>
          <p:cNvSpPr txBox="1"/>
          <p:nvPr/>
        </p:nvSpPr>
        <p:spPr>
          <a:xfrm>
            <a:off x="2838387" y="1900925"/>
            <a:ext cx="639000" cy="24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JAN</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391" name="Google Shape;391;p31"/>
          <p:cNvSpPr txBox="1"/>
          <p:nvPr/>
        </p:nvSpPr>
        <p:spPr>
          <a:xfrm>
            <a:off x="2655788" y="3203119"/>
            <a:ext cx="1348800" cy="45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AWS Console </a:t>
            </a:r>
            <a:r>
              <a:rPr lang="en-GB" sz="1000">
                <a:solidFill>
                  <a:srgbClr val="FFFFFF"/>
                </a:solidFill>
                <a:latin typeface="Roboto"/>
                <a:ea typeface="Roboto"/>
                <a:cs typeface="Roboto"/>
                <a:sym typeface="Roboto"/>
              </a:rPr>
              <a:t>Management</a:t>
            </a:r>
            <a:endParaRPr sz="1000">
              <a:solidFill>
                <a:srgbClr val="FFFFFF"/>
              </a:solidFill>
              <a:latin typeface="Roboto"/>
              <a:ea typeface="Roboto"/>
              <a:cs typeface="Roboto"/>
              <a:sym typeface="Roboto"/>
            </a:endParaRPr>
          </a:p>
        </p:txBody>
      </p:sp>
      <p:sp>
        <p:nvSpPr>
          <p:cNvPr id="392" name="Google Shape;392;p31"/>
          <p:cNvSpPr txBox="1"/>
          <p:nvPr/>
        </p:nvSpPr>
        <p:spPr>
          <a:xfrm>
            <a:off x="4137203" y="1900925"/>
            <a:ext cx="639000" cy="24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FEB</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393" name="Google Shape;393;p31"/>
          <p:cNvSpPr txBox="1"/>
          <p:nvPr/>
        </p:nvSpPr>
        <p:spPr>
          <a:xfrm>
            <a:off x="4004816" y="3203119"/>
            <a:ext cx="1348800" cy="45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Alexa Skill Kit Development</a:t>
            </a:r>
            <a:endParaRPr sz="1000">
              <a:solidFill>
                <a:srgbClr val="FFFFFF"/>
              </a:solidFill>
              <a:latin typeface="Roboto"/>
              <a:ea typeface="Roboto"/>
              <a:cs typeface="Roboto"/>
              <a:sym typeface="Roboto"/>
            </a:endParaRPr>
          </a:p>
        </p:txBody>
      </p:sp>
      <p:sp>
        <p:nvSpPr>
          <p:cNvPr id="394" name="Google Shape;394;p31"/>
          <p:cNvSpPr txBox="1"/>
          <p:nvPr/>
        </p:nvSpPr>
        <p:spPr>
          <a:xfrm>
            <a:off x="5432882" y="1900925"/>
            <a:ext cx="639000" cy="24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MAR</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395" name="Google Shape;395;p31"/>
          <p:cNvSpPr txBox="1"/>
          <p:nvPr/>
        </p:nvSpPr>
        <p:spPr>
          <a:xfrm>
            <a:off x="5350576" y="3667446"/>
            <a:ext cx="1348800" cy="45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Lambda Function, SNS Service Configuration and </a:t>
            </a:r>
            <a:r>
              <a:rPr lang="en-GB" sz="1000">
                <a:solidFill>
                  <a:schemeClr val="lt1"/>
                </a:solidFill>
                <a:latin typeface="Roboto"/>
                <a:ea typeface="Roboto"/>
                <a:cs typeface="Roboto"/>
                <a:sym typeface="Roboto"/>
              </a:rPr>
              <a:t>Understanding</a:t>
            </a:r>
            <a:r>
              <a:rPr lang="en-GB" sz="1000">
                <a:solidFill>
                  <a:schemeClr val="lt1"/>
                </a:solidFill>
                <a:latin typeface="Roboto"/>
                <a:ea typeface="Roboto"/>
                <a:cs typeface="Roboto"/>
                <a:sym typeface="Roboto"/>
              </a:rPr>
              <a:t> Cognito</a:t>
            </a:r>
            <a:endParaRPr sz="1000">
              <a:solidFill>
                <a:schemeClr val="lt1"/>
              </a:solidFill>
              <a:latin typeface="Roboto"/>
              <a:ea typeface="Roboto"/>
              <a:cs typeface="Roboto"/>
              <a:sym typeface="Roboto"/>
            </a:endParaRPr>
          </a:p>
        </p:txBody>
      </p:sp>
      <p:sp>
        <p:nvSpPr>
          <p:cNvPr id="396" name="Google Shape;396;p31"/>
          <p:cNvSpPr txBox="1"/>
          <p:nvPr/>
        </p:nvSpPr>
        <p:spPr>
          <a:xfrm>
            <a:off x="6724685" y="1900925"/>
            <a:ext cx="639000" cy="24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APR</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397" name="Google Shape;397;p31"/>
          <p:cNvSpPr txBox="1"/>
          <p:nvPr/>
        </p:nvSpPr>
        <p:spPr>
          <a:xfrm>
            <a:off x="6692340" y="3549583"/>
            <a:ext cx="1348800" cy="458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Configuring mobile sdk with sns endpoint using cognito</a:t>
            </a:r>
            <a:endParaRPr sz="1000">
              <a:solidFill>
                <a:schemeClr val="lt1"/>
              </a:solidFill>
              <a:latin typeface="Roboto"/>
              <a:ea typeface="Roboto"/>
              <a:cs typeface="Roboto"/>
              <a:sym typeface="Roboto"/>
            </a:endParaRPr>
          </a:p>
        </p:txBody>
      </p:sp>
      <p:cxnSp>
        <p:nvCxnSpPr>
          <p:cNvPr id="398" name="Google Shape;398;p31"/>
          <p:cNvCxnSpPr/>
          <p:nvPr/>
        </p:nvCxnSpPr>
        <p:spPr>
          <a:xfrm>
            <a:off x="2013899" y="2100736"/>
            <a:ext cx="758400" cy="750300"/>
          </a:xfrm>
          <a:prstGeom prst="straightConnector1">
            <a:avLst/>
          </a:prstGeom>
          <a:noFill/>
          <a:ln cap="flat" cmpd="sng" w="9525">
            <a:solidFill>
              <a:srgbClr val="FFFFFF"/>
            </a:solidFill>
            <a:prstDash val="solid"/>
            <a:round/>
            <a:headEnd len="med" w="med" type="none"/>
            <a:tailEnd len="med" w="med" type="none"/>
          </a:ln>
        </p:spPr>
      </p:cxnSp>
      <p:sp>
        <p:nvSpPr>
          <p:cNvPr id="399" name="Google Shape;399;p31"/>
          <p:cNvSpPr/>
          <p:nvPr/>
        </p:nvSpPr>
        <p:spPr>
          <a:xfrm flipH="1">
            <a:off x="1380431" y="2713413"/>
            <a:ext cx="1406700" cy="1458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00" name="Google Shape;400;p31"/>
          <p:cNvSpPr/>
          <p:nvPr/>
        </p:nvSpPr>
        <p:spPr>
          <a:xfrm>
            <a:off x="1380101" y="2874346"/>
            <a:ext cx="1406700" cy="1458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01" name="Google Shape;401;p31"/>
          <p:cNvCxnSpPr/>
          <p:nvPr/>
        </p:nvCxnSpPr>
        <p:spPr>
          <a:xfrm>
            <a:off x="3312063" y="2100736"/>
            <a:ext cx="758400" cy="750300"/>
          </a:xfrm>
          <a:prstGeom prst="straightConnector1">
            <a:avLst/>
          </a:prstGeom>
          <a:noFill/>
          <a:ln cap="flat" cmpd="sng" w="9525">
            <a:solidFill>
              <a:srgbClr val="FFFFFF"/>
            </a:solidFill>
            <a:prstDash val="solid"/>
            <a:round/>
            <a:headEnd len="med" w="med" type="none"/>
            <a:tailEnd len="med" w="med" type="none"/>
          </a:ln>
        </p:spPr>
      </p:cxnSp>
      <p:sp>
        <p:nvSpPr>
          <p:cNvPr id="402" name="Google Shape;402;p31"/>
          <p:cNvSpPr/>
          <p:nvPr/>
        </p:nvSpPr>
        <p:spPr>
          <a:xfrm flipH="1">
            <a:off x="2678595" y="2713413"/>
            <a:ext cx="1406700" cy="1458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403" name="Google Shape;403;p31"/>
          <p:cNvSpPr/>
          <p:nvPr/>
        </p:nvSpPr>
        <p:spPr>
          <a:xfrm>
            <a:off x="2678264" y="2874346"/>
            <a:ext cx="1406700" cy="1458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04" name="Google Shape;404;p31"/>
          <p:cNvCxnSpPr/>
          <p:nvPr/>
        </p:nvCxnSpPr>
        <p:spPr>
          <a:xfrm>
            <a:off x="4610879" y="2100736"/>
            <a:ext cx="758400" cy="750300"/>
          </a:xfrm>
          <a:prstGeom prst="straightConnector1">
            <a:avLst/>
          </a:prstGeom>
          <a:noFill/>
          <a:ln cap="flat" cmpd="sng" w="9525">
            <a:solidFill>
              <a:srgbClr val="FFFFFF"/>
            </a:solidFill>
            <a:prstDash val="solid"/>
            <a:round/>
            <a:headEnd len="med" w="med" type="none"/>
            <a:tailEnd len="med" w="med" type="none"/>
          </a:ln>
        </p:spPr>
      </p:cxnSp>
      <p:sp>
        <p:nvSpPr>
          <p:cNvPr id="405" name="Google Shape;405;p31"/>
          <p:cNvSpPr/>
          <p:nvPr/>
        </p:nvSpPr>
        <p:spPr>
          <a:xfrm flipH="1">
            <a:off x="3977411" y="2713413"/>
            <a:ext cx="1406700" cy="1458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06" name="Google Shape;406;p31"/>
          <p:cNvSpPr/>
          <p:nvPr/>
        </p:nvSpPr>
        <p:spPr>
          <a:xfrm>
            <a:off x="3977080" y="2874346"/>
            <a:ext cx="1406700" cy="1458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07" name="Google Shape;407;p31"/>
          <p:cNvCxnSpPr/>
          <p:nvPr/>
        </p:nvCxnSpPr>
        <p:spPr>
          <a:xfrm>
            <a:off x="5906558" y="2100736"/>
            <a:ext cx="758400" cy="750300"/>
          </a:xfrm>
          <a:prstGeom prst="straightConnector1">
            <a:avLst/>
          </a:prstGeom>
          <a:noFill/>
          <a:ln cap="flat" cmpd="sng" w="9525">
            <a:solidFill>
              <a:schemeClr val="accent3"/>
            </a:solidFill>
            <a:prstDash val="solid"/>
            <a:round/>
            <a:headEnd len="med" w="med" type="none"/>
            <a:tailEnd len="med" w="med" type="none"/>
          </a:ln>
        </p:spPr>
      </p:cxnSp>
      <p:sp>
        <p:nvSpPr>
          <p:cNvPr id="408" name="Google Shape;408;p31"/>
          <p:cNvSpPr/>
          <p:nvPr/>
        </p:nvSpPr>
        <p:spPr>
          <a:xfrm flipH="1">
            <a:off x="5273090" y="2713413"/>
            <a:ext cx="1406700" cy="145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09" name="Google Shape;409;p31"/>
          <p:cNvSpPr/>
          <p:nvPr/>
        </p:nvSpPr>
        <p:spPr>
          <a:xfrm>
            <a:off x="5272760" y="2874346"/>
            <a:ext cx="1406700" cy="145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10" name="Google Shape;410;p31"/>
          <p:cNvCxnSpPr/>
          <p:nvPr/>
        </p:nvCxnSpPr>
        <p:spPr>
          <a:xfrm>
            <a:off x="7198362" y="2100736"/>
            <a:ext cx="758400" cy="750300"/>
          </a:xfrm>
          <a:prstGeom prst="straightConnector1">
            <a:avLst/>
          </a:prstGeom>
          <a:noFill/>
          <a:ln cap="flat" cmpd="sng" w="9525">
            <a:solidFill>
              <a:schemeClr val="accent3"/>
            </a:solidFill>
            <a:prstDash val="solid"/>
            <a:round/>
            <a:headEnd len="med" w="med" type="none"/>
            <a:tailEnd len="med" w="med" type="none"/>
          </a:ln>
        </p:spPr>
      </p:cxnSp>
      <p:sp>
        <p:nvSpPr>
          <p:cNvPr id="411" name="Google Shape;411;p31"/>
          <p:cNvSpPr/>
          <p:nvPr/>
        </p:nvSpPr>
        <p:spPr>
          <a:xfrm flipH="1">
            <a:off x="6564893" y="2713413"/>
            <a:ext cx="1406700" cy="145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12" name="Google Shape;412;p31"/>
          <p:cNvSpPr/>
          <p:nvPr/>
        </p:nvSpPr>
        <p:spPr>
          <a:xfrm>
            <a:off x="6564563" y="2874346"/>
            <a:ext cx="1406700" cy="1458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32"/>
          <p:cNvSpPr txBox="1"/>
          <p:nvPr>
            <p:ph type="title"/>
          </p:nvPr>
        </p:nvSpPr>
        <p:spPr>
          <a:xfrm>
            <a:off x="1297500" y="4699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REFERENCES:</a:t>
            </a:r>
            <a:endParaRPr sz="3000"/>
          </a:p>
        </p:txBody>
      </p:sp>
      <p:sp>
        <p:nvSpPr>
          <p:cNvPr id="418" name="Google Shape;418;p32"/>
          <p:cNvSpPr txBox="1"/>
          <p:nvPr/>
        </p:nvSpPr>
        <p:spPr>
          <a:xfrm>
            <a:off x="1389525" y="1470175"/>
            <a:ext cx="6830400" cy="30099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6FA8DC"/>
              </a:buClr>
              <a:buSzPts val="1800"/>
              <a:buFont typeface="Lato"/>
              <a:buChar char="-"/>
            </a:pPr>
            <a:r>
              <a:rPr lang="en-GB" sz="1800" u="sng">
                <a:solidFill>
                  <a:schemeClr val="hlink"/>
                </a:solidFill>
                <a:hlinkClick r:id="rId3"/>
              </a:rPr>
              <a:t>https://developer.amazon.com/alexa/console/ask/build/custom/amzn1.ask.skill.b5ec958f-cbbd-46ea-bdfb-9ae937f69d96/development/en_US/endpoint</a:t>
            </a:r>
            <a:endParaRPr sz="1800">
              <a:latin typeface="Lato"/>
              <a:ea typeface="Lato"/>
              <a:cs typeface="Lato"/>
              <a:sym typeface="Lato"/>
            </a:endParaRPr>
          </a:p>
          <a:p>
            <a:pPr indent="-342900" lvl="0" marL="457200" rtl="0" algn="l">
              <a:spcBef>
                <a:spcPts val="0"/>
              </a:spcBef>
              <a:spcAft>
                <a:spcPts val="0"/>
              </a:spcAft>
              <a:buClr>
                <a:srgbClr val="6FA8DC"/>
              </a:buClr>
              <a:buSzPts val="1800"/>
              <a:buFont typeface="Lato"/>
              <a:buChar char="-"/>
            </a:pPr>
            <a:r>
              <a:rPr lang="en-GB" sz="1800" u="sng">
                <a:solidFill>
                  <a:schemeClr val="hlink"/>
                </a:solidFill>
                <a:hlinkClick r:id="rId4"/>
              </a:rPr>
              <a:t>https://www.awseducate.com/student/s/awssite</a:t>
            </a:r>
            <a:endParaRPr sz="1800">
              <a:latin typeface="Lato"/>
              <a:ea typeface="Lato"/>
              <a:cs typeface="Lato"/>
              <a:sym typeface="Lato"/>
            </a:endParaRPr>
          </a:p>
          <a:p>
            <a:pPr indent="-342900" lvl="0" marL="457200" rtl="0" algn="l">
              <a:spcBef>
                <a:spcPts val="0"/>
              </a:spcBef>
              <a:spcAft>
                <a:spcPts val="0"/>
              </a:spcAft>
              <a:buClr>
                <a:srgbClr val="6FA8DC"/>
              </a:buClr>
              <a:buSzPts val="1800"/>
              <a:buFont typeface="Lato"/>
              <a:buChar char="-"/>
            </a:pPr>
            <a:r>
              <a:rPr lang="en-GB" sz="1800" u="sng">
                <a:solidFill>
                  <a:schemeClr val="hlink"/>
                </a:solidFill>
                <a:hlinkClick r:id="rId5"/>
              </a:rPr>
              <a:t>https://docs.aws.amazon.com/lambda/latest/dg/lambda-java.html</a:t>
            </a:r>
            <a:endParaRPr sz="1800">
              <a:latin typeface="Lato"/>
              <a:ea typeface="Lato"/>
              <a:cs typeface="Lato"/>
              <a:sym typeface="Lato"/>
            </a:endParaRPr>
          </a:p>
          <a:p>
            <a:pPr indent="-342900" lvl="0" marL="457200" rtl="0" algn="l">
              <a:spcBef>
                <a:spcPts val="0"/>
              </a:spcBef>
              <a:spcAft>
                <a:spcPts val="0"/>
              </a:spcAft>
              <a:buClr>
                <a:srgbClr val="6FA8DC"/>
              </a:buClr>
              <a:buSzPts val="1800"/>
              <a:buFont typeface="Lato"/>
              <a:buChar char="-"/>
            </a:pPr>
            <a:r>
              <a:rPr lang="en-GB" sz="1800" u="sng">
                <a:solidFill>
                  <a:schemeClr val="hlink"/>
                </a:solidFill>
                <a:hlinkClick r:id="rId6"/>
              </a:rPr>
              <a:t>https://docs.aws.amazon.com/</a:t>
            </a:r>
            <a:endParaRPr sz="1800">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2" name="Shape 422"/>
        <p:cNvGrpSpPr/>
        <p:nvPr/>
      </p:nvGrpSpPr>
      <p:grpSpPr>
        <a:xfrm>
          <a:off x="0" y="0"/>
          <a:ext cx="0" cy="0"/>
          <a:chOff x="0" y="0"/>
          <a:chExt cx="0" cy="0"/>
        </a:xfrm>
      </p:grpSpPr>
      <p:sp>
        <p:nvSpPr>
          <p:cNvPr id="423" name="Google Shape;423;p33"/>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424" name="Google Shape;424;p33"/>
          <p:cNvGrpSpPr/>
          <p:nvPr/>
        </p:nvGrpSpPr>
        <p:grpSpPr>
          <a:xfrm>
            <a:off x="4066820" y="1553491"/>
            <a:ext cx="3159984" cy="2439109"/>
            <a:chOff x="3553042" y="1657806"/>
            <a:chExt cx="3461100" cy="2671532"/>
          </a:xfrm>
        </p:grpSpPr>
        <p:sp>
          <p:nvSpPr>
            <p:cNvPr id="425" name="Google Shape;425;p33"/>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3"/>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3"/>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33" name="Google Shape;433;p33"/>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434" name="Google Shape;434;p33"/>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 name="Google Shape;435;p33"/>
          <p:cNvGrpSpPr/>
          <p:nvPr/>
        </p:nvGrpSpPr>
        <p:grpSpPr>
          <a:xfrm>
            <a:off x="6762480" y="2546254"/>
            <a:ext cx="1024386" cy="1522884"/>
            <a:chOff x="6505573" y="2745170"/>
            <a:chExt cx="1122000" cy="1668000"/>
          </a:xfrm>
        </p:grpSpPr>
        <p:sp>
          <p:nvSpPr>
            <p:cNvPr id="436" name="Google Shape;436;p33"/>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3"/>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3"/>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40" name="Google Shape;440;p33"/>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441" name="Google Shape;441;p33"/>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 name="Google Shape;442;p33"/>
          <p:cNvGrpSpPr/>
          <p:nvPr/>
        </p:nvGrpSpPr>
        <p:grpSpPr>
          <a:xfrm>
            <a:off x="6405845" y="3121897"/>
            <a:ext cx="520684" cy="1036470"/>
            <a:chOff x="9543736" y="4486132"/>
            <a:chExt cx="570300" cy="1135235"/>
          </a:xfrm>
        </p:grpSpPr>
        <p:sp>
          <p:nvSpPr>
            <p:cNvPr id="443" name="Google Shape;443;p33"/>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3"/>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3"/>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3"/>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47" name="Google Shape;447;p33"/>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448" name="Google Shape;448;p33"/>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 name="Google Shape;449;p33"/>
          <p:cNvGrpSpPr/>
          <p:nvPr/>
        </p:nvGrpSpPr>
        <p:grpSpPr>
          <a:xfrm>
            <a:off x="7564804" y="3443361"/>
            <a:ext cx="455496" cy="692277"/>
            <a:chOff x="7384375" y="3728000"/>
            <a:chExt cx="498900" cy="758244"/>
          </a:xfrm>
        </p:grpSpPr>
        <p:sp>
          <p:nvSpPr>
            <p:cNvPr id="450" name="Google Shape;450;p33"/>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3"/>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3"/>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3"/>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33"/>
          <p:cNvGrpSpPr/>
          <p:nvPr/>
        </p:nvGrpSpPr>
        <p:grpSpPr>
          <a:xfrm>
            <a:off x="7564836" y="3561758"/>
            <a:ext cx="478081" cy="462776"/>
            <a:chOff x="7384385" y="3857442"/>
            <a:chExt cx="523637" cy="506874"/>
          </a:xfrm>
        </p:grpSpPr>
        <p:sp>
          <p:nvSpPr>
            <p:cNvPr id="455" name="Google Shape;455;p33"/>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33"/>
            <p:cNvGrpSpPr/>
            <p:nvPr/>
          </p:nvGrpSpPr>
          <p:grpSpPr>
            <a:xfrm>
              <a:off x="7384385" y="3857442"/>
              <a:ext cx="523637" cy="498900"/>
              <a:chOff x="7384385" y="3857442"/>
              <a:chExt cx="523637" cy="498900"/>
            </a:xfrm>
          </p:grpSpPr>
          <p:sp>
            <p:nvSpPr>
              <p:cNvPr id="457" name="Google Shape;457;p33"/>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3"/>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459" name="Google Shape;459;p33"/>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460" name="Google Shape;460;p33"/>
          <p:cNvGrpSpPr/>
          <p:nvPr/>
        </p:nvGrpSpPr>
        <p:grpSpPr>
          <a:xfrm>
            <a:off x="8110843" y="3443361"/>
            <a:ext cx="435785" cy="692277"/>
            <a:chOff x="7982421" y="3727763"/>
            <a:chExt cx="477311" cy="758244"/>
          </a:xfrm>
        </p:grpSpPr>
        <p:sp>
          <p:nvSpPr>
            <p:cNvPr id="461" name="Google Shape;461;p33"/>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3"/>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69" name="Google Shape;469;p33"/>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Flow</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rPr>
              <a:t>Understanding the problems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298" y="30392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Montserrat"/>
                <a:ea typeface="Montserrat"/>
                <a:cs typeface="Montserrat"/>
                <a:sym typeface="Montserrat"/>
              </a:rPr>
              <a:t>Project Cycle</a:t>
            </a:r>
            <a:endParaRPr sz="1800">
              <a:solidFill>
                <a:srgbClr val="FFFFFF"/>
              </a:solidFill>
              <a:latin typeface="Average"/>
              <a:ea typeface="Average"/>
              <a:cs typeface="Average"/>
              <a:sym typeface="Average"/>
            </a:endParaRPr>
          </a:p>
        </p:txBody>
      </p:sp>
      <p:sp>
        <p:nvSpPr>
          <p:cNvPr id="239" name="Google Shape;239;p18"/>
          <p:cNvSpPr txBox="1"/>
          <p:nvPr/>
        </p:nvSpPr>
        <p:spPr>
          <a:xfrm>
            <a:off x="1319076" y="3344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rPr>
              <a:t>Project timeline</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Motivation for Choosing this Project</a:t>
            </a:r>
            <a:endParaRPr/>
          </a:p>
        </p:txBody>
      </p:sp>
      <p:sp>
        <p:nvSpPr>
          <p:cNvPr id="245" name="Google Shape;245;p19"/>
          <p:cNvSpPr txBox="1"/>
          <p:nvPr>
            <p:ph idx="1" type="body"/>
          </p:nvPr>
        </p:nvSpPr>
        <p:spPr>
          <a:xfrm>
            <a:off x="1297500" y="147700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400"/>
              <a:t>This Project gives me a chance to understand various  AWS services and helps us for enhancing our resources. This project tends to solve problems of the range driven drone, if we  configure the service over cloud and have a high </a:t>
            </a:r>
            <a:r>
              <a:rPr lang="en-GB" sz="1400"/>
              <a:t>maintenance mobile computing module. It will be easier to control and increase the range of the drone which is  the modern day challenge.</a:t>
            </a:r>
            <a:r>
              <a:rPr lang="en-GB" sz="1400"/>
              <a:t> </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51" name="Google Shape;251;p2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400"/>
              <a:t>The project intends to control the drone with amazon alexa. Background of the project is to understand the AWS management Console and  implement these  </a:t>
            </a:r>
            <a:r>
              <a:rPr lang="en-GB" sz="1400"/>
              <a:t>services</a:t>
            </a:r>
            <a:r>
              <a:rPr lang="en-GB" sz="1400"/>
              <a:t>. The connection is through mobile SNS service of AWS and Alexa Skill that generate API calls to AWS Lambda Function and that further triggers the SNS service , Cognito - a AWS</a:t>
            </a:r>
            <a:r>
              <a:rPr lang="en-GB" sz="1400"/>
              <a:t> </a:t>
            </a:r>
            <a:r>
              <a:rPr lang="en-GB" sz="1400"/>
              <a:t>service which  is used for authentication of mobile pool request over the SDK.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7" name="Google Shape;257;p21"/>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8" name="Google Shape;258;p21"/>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Understanding how the drone can be control via mobile SDK and various services of AWS.</a:t>
            </a:r>
            <a:endParaRPr>
              <a:solidFill>
                <a:srgbClr val="FFFFFF"/>
              </a:solidFill>
            </a:endParaRPr>
          </a:p>
        </p:txBody>
      </p:sp>
      <p:sp>
        <p:nvSpPr>
          <p:cNvPr id="259" name="Google Shape;259;p21"/>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0" name="Google Shape;260;p21"/>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Developing Alexa Skill to control the drone with voice based command over the server and using the Lambda function to compute triggers and provide those triggers the endpoint.</a:t>
            </a:r>
            <a:endParaRPr>
              <a:solidFill>
                <a:srgbClr val="FFFFFF"/>
              </a:solidFill>
            </a:endParaRPr>
          </a:p>
        </p:txBody>
      </p:sp>
      <p:sp>
        <p:nvSpPr>
          <p:cNvPr id="261" name="Google Shape;261;p21"/>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2" name="Google Shape;262;p21"/>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Developing the Cognito service and implementing the mobile SDK and publishing the Alexa Skill.</a:t>
            </a: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a:t>
            </a:r>
            <a:r>
              <a:rPr lang="en-GB"/>
              <a:t>Cycle</a:t>
            </a:r>
            <a:endParaRPr/>
          </a:p>
        </p:txBody>
      </p:sp>
      <p:sp>
        <p:nvSpPr>
          <p:cNvPr id="268" name="Google Shape;268;p22"/>
          <p:cNvSpPr txBox="1"/>
          <p:nvPr/>
        </p:nvSpPr>
        <p:spPr>
          <a:xfrm>
            <a:off x="812750"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Alexa Skill</a:t>
            </a:r>
            <a:endParaRPr/>
          </a:p>
        </p:txBody>
      </p:sp>
      <p:sp>
        <p:nvSpPr>
          <p:cNvPr id="269" name="Google Shape;269;p22"/>
          <p:cNvSpPr txBox="1"/>
          <p:nvPr/>
        </p:nvSpPr>
        <p:spPr>
          <a:xfrm>
            <a:off x="812750" y="3624925"/>
            <a:ext cx="22755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Lamdba function and SNS</a:t>
            </a:r>
            <a:endParaRPr/>
          </a:p>
        </p:txBody>
      </p:sp>
      <p:sp>
        <p:nvSpPr>
          <p:cNvPr id="270" name="Google Shape;270;p22"/>
          <p:cNvSpPr txBox="1"/>
          <p:nvPr/>
        </p:nvSpPr>
        <p:spPr>
          <a:xfrm>
            <a:off x="6584273" y="2059725"/>
            <a:ext cx="22755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Publishing the Structure and AWS Architecture</a:t>
            </a:r>
            <a:endParaRPr/>
          </a:p>
        </p:txBody>
      </p:sp>
      <p:sp>
        <p:nvSpPr>
          <p:cNvPr id="271" name="Google Shape;271;p22"/>
          <p:cNvSpPr txBox="1"/>
          <p:nvPr/>
        </p:nvSpPr>
        <p:spPr>
          <a:xfrm>
            <a:off x="6548585" y="36249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Cognito Setup and Mobile SDK</a:t>
            </a:r>
            <a:endParaRPr/>
          </a:p>
        </p:txBody>
      </p:sp>
      <p:cxnSp>
        <p:nvCxnSpPr>
          <p:cNvPr id="272" name="Google Shape;272;p22"/>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73" name="Google Shape;273;p22"/>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74" name="Google Shape;274;p22"/>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75" name="Google Shape;275;p22"/>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276" name="Google Shape;276;p22"/>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2"/>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2"/>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2"/>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22"/>
          <p:cNvGrpSpPr/>
          <p:nvPr/>
        </p:nvGrpSpPr>
        <p:grpSpPr>
          <a:xfrm>
            <a:off x="3078687" y="2700858"/>
            <a:ext cx="737729" cy="737729"/>
            <a:chOff x="2920647" y="2157958"/>
            <a:chExt cx="827700" cy="827700"/>
          </a:xfrm>
        </p:grpSpPr>
        <p:sp>
          <p:nvSpPr>
            <p:cNvPr id="281" name="Google Shape;281;p22"/>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2"/>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22"/>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284" name="Google Shape;284;p22"/>
          <p:cNvGrpSpPr/>
          <p:nvPr/>
        </p:nvGrpSpPr>
        <p:grpSpPr>
          <a:xfrm rot="-5400000">
            <a:off x="4225338" y="3802929"/>
            <a:ext cx="737729" cy="737729"/>
            <a:chOff x="2920647" y="2157958"/>
            <a:chExt cx="827700" cy="827700"/>
          </a:xfrm>
        </p:grpSpPr>
        <p:sp>
          <p:nvSpPr>
            <p:cNvPr id="285" name="Google Shape;285;p22"/>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2"/>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22"/>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288" name="Google Shape;288;p22"/>
          <p:cNvGrpSpPr/>
          <p:nvPr/>
        </p:nvGrpSpPr>
        <p:grpSpPr>
          <a:xfrm>
            <a:off x="5313093" y="2700655"/>
            <a:ext cx="737804" cy="737804"/>
            <a:chOff x="5428888" y="2158023"/>
            <a:chExt cx="828900" cy="828900"/>
          </a:xfrm>
        </p:grpSpPr>
        <p:sp>
          <p:nvSpPr>
            <p:cNvPr id="289" name="Google Shape;289;p22"/>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2"/>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 name="Google Shape;291;p22"/>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292" name="Google Shape;292;p22"/>
          <p:cNvGrpSpPr/>
          <p:nvPr/>
        </p:nvGrpSpPr>
        <p:grpSpPr>
          <a:xfrm rot="5400000">
            <a:off x="4193370" y="1569752"/>
            <a:ext cx="737729" cy="737729"/>
            <a:chOff x="2920647" y="2157958"/>
            <a:chExt cx="827700" cy="827700"/>
          </a:xfrm>
        </p:grpSpPr>
        <p:sp>
          <p:nvSpPr>
            <p:cNvPr id="293" name="Google Shape;293;p22"/>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2"/>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 name="Google Shape;295;p22"/>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296" name="Google Shape;296;p22"/>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23"/>
          <p:cNvSpPr txBox="1"/>
          <p:nvPr>
            <p:ph idx="2" type="title"/>
          </p:nvPr>
        </p:nvSpPr>
        <p:spPr>
          <a:xfrm>
            <a:off x="1297500" y="459500"/>
            <a:ext cx="37011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Insights of the Project</a:t>
            </a:r>
            <a:endParaRPr sz="2000"/>
          </a:p>
        </p:txBody>
      </p:sp>
      <p:sp>
        <p:nvSpPr>
          <p:cNvPr id="302" name="Google Shape;302;p23"/>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Limitation of the project is basically  connectivity issue, range for the control and various hardware </a:t>
            </a:r>
            <a:r>
              <a:rPr lang="en-GB"/>
              <a:t>infrastructure.</a:t>
            </a:r>
            <a:r>
              <a:rPr lang="en-GB"/>
              <a:t>  </a:t>
            </a:r>
            <a:endParaRPr/>
          </a:p>
        </p:txBody>
      </p:sp>
      <p:sp>
        <p:nvSpPr>
          <p:cNvPr id="303" name="Google Shape;303;p23"/>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Improving the Range of the controller and reducing the hardware specifications with AWS Services.</a:t>
            </a:r>
            <a:endParaRPr sz="1800"/>
          </a:p>
          <a:p>
            <a:pPr indent="0" lvl="0" marL="0" rtl="0" algn="l">
              <a:spcBef>
                <a:spcPts val="1600"/>
              </a:spcBef>
              <a:spcAft>
                <a:spcPts val="1600"/>
              </a:spcAft>
              <a:buNone/>
            </a:pPr>
            <a:r>
              <a:t/>
            </a:r>
            <a:endParaRPr sz="1800"/>
          </a:p>
        </p:txBody>
      </p:sp>
      <p:grpSp>
        <p:nvGrpSpPr>
          <p:cNvPr id="304" name="Google Shape;304;p23"/>
          <p:cNvGrpSpPr/>
          <p:nvPr/>
        </p:nvGrpSpPr>
        <p:grpSpPr>
          <a:xfrm>
            <a:off x="2833760" y="1272110"/>
            <a:ext cx="3461100" cy="2671532"/>
            <a:chOff x="3553042" y="1657806"/>
            <a:chExt cx="3461100" cy="2671532"/>
          </a:xfrm>
        </p:grpSpPr>
        <p:sp>
          <p:nvSpPr>
            <p:cNvPr id="305" name="Google Shape;305;p23"/>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3"/>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3"/>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 name="Google Shape;313;p23"/>
          <p:cNvSpPr/>
          <p:nvPr/>
        </p:nvSpPr>
        <p:spPr>
          <a:xfrm flipH="1">
            <a:off x="2886886" y="1330368"/>
            <a:ext cx="3355200" cy="1909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4" name="Google Shape;314;p23"/>
          <p:cNvPicPr preferRelativeResize="0"/>
          <p:nvPr/>
        </p:nvPicPr>
        <p:blipFill>
          <a:blip r:embed="rId3">
            <a:alphaModFix/>
          </a:blip>
          <a:stretch>
            <a:fillRect/>
          </a:stretch>
        </p:blipFill>
        <p:spPr>
          <a:xfrm>
            <a:off x="1476375" y="851750"/>
            <a:ext cx="6191250" cy="3476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Flow Diagram of the Project</a:t>
            </a:r>
            <a:endParaRPr/>
          </a:p>
        </p:txBody>
      </p:sp>
      <p:pic>
        <p:nvPicPr>
          <p:cNvPr id="320" name="Google Shape;320;p24"/>
          <p:cNvPicPr preferRelativeResize="0"/>
          <p:nvPr/>
        </p:nvPicPr>
        <p:blipFill>
          <a:blip r:embed="rId3">
            <a:alphaModFix/>
          </a:blip>
          <a:stretch>
            <a:fillRect/>
          </a:stretch>
        </p:blipFill>
        <p:spPr>
          <a:xfrm>
            <a:off x="2341625" y="1071250"/>
            <a:ext cx="4950647" cy="38682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sp>
        <p:nvSpPr>
          <p:cNvPr id="325" name="Google Shape;325;p25"/>
          <p:cNvSpPr txBox="1"/>
          <p:nvPr>
            <p:ph type="title"/>
          </p:nvPr>
        </p:nvSpPr>
        <p:spPr>
          <a:xfrm>
            <a:off x="1373700" y="774750"/>
            <a:ext cx="40911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Process Flow of the Project</a:t>
            </a:r>
            <a:endParaRPr sz="2300"/>
          </a:p>
        </p:txBody>
      </p:sp>
      <p:pic>
        <p:nvPicPr>
          <p:cNvPr id="326" name="Google Shape;326;p25"/>
          <p:cNvPicPr preferRelativeResize="0"/>
          <p:nvPr/>
        </p:nvPicPr>
        <p:blipFill>
          <a:blip r:embed="rId3">
            <a:alphaModFix/>
          </a:blip>
          <a:stretch>
            <a:fillRect/>
          </a:stretch>
        </p:blipFill>
        <p:spPr>
          <a:xfrm>
            <a:off x="5566125" y="152400"/>
            <a:ext cx="2507233" cy="48387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